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0168" r:id="rId2"/>
  </p:sldIdLst>
  <p:sldSz cx="12192000" cy="6858000"/>
  <p:notesSz cx="7010400" cy="92964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SemiBold" panose="00000700000000000000" pitchFamily="2" charset="0"/>
      <p:regular r:id="rId13"/>
      <p:bold r:id="rId14"/>
      <p:italic r:id="rId15"/>
      <p:boldItalic r:id="rId16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C9A2"/>
    <a:srgbClr val="BC945A"/>
    <a:srgbClr val="6E152E"/>
    <a:srgbClr val="245C4F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91" autoAdjust="0"/>
    <p:restoredTop sz="94249" autoAdjust="0"/>
  </p:normalViewPr>
  <p:slideViewPr>
    <p:cSldViewPr snapToGrid="0" snapToObjects="1">
      <p:cViewPr varScale="1">
        <p:scale>
          <a:sx n="72" d="100"/>
          <a:sy n="72" d="100"/>
        </p:scale>
        <p:origin x="89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880"/>
    </p:cViewPr>
  </p:sorter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theme" Target="theme/theme1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7303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0937"/>
            <a:ext cx="11424920" cy="683981"/>
          </a:xfrm>
          <a:prstGeom prst="rect">
            <a:avLst/>
          </a:prstGeom>
          <a:noFill/>
        </p:spPr>
        <p:txBody>
          <a:bodyPr/>
          <a:lstStyle>
            <a:lvl1pPr algn="l">
              <a:defRPr sz="28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99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88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B8DF0E-90BF-EC4E-8934-156187A1162F}" type="datetimeFigureOut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23/05/2023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19739B-ACC7-1A4E-906B-A9546BA1AB7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9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4" r:id="rId2"/>
    <p:sldLayoutId id="2147483650" r:id="rId3"/>
    <p:sldLayoutId id="2147483670" r:id="rId4"/>
    <p:sldLayoutId id="2147483671" r:id="rId5"/>
    <p:sldLayoutId id="2147483672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/>
          <p:nvPr/>
        </p:nvSpPr>
        <p:spPr>
          <a:xfrm>
            <a:off x="219076" y="110475"/>
            <a:ext cx="8943974" cy="429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2000"/>
              <a:buFont typeface="Montserrat SemiBold"/>
              <a:buNone/>
              <a:tabLst/>
              <a:defRPr/>
            </a:pP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Gaza Vasconcelos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7" name="Google Shape;137;p8"/>
          <p:cNvSpPr/>
          <p:nvPr/>
        </p:nvSpPr>
        <p:spPr>
          <a:xfrm>
            <a:off x="6402663" y="4164496"/>
            <a:ext cx="5503390" cy="1996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500" tIns="58750" rIns="117500" bIns="58750" anchor="t" anchorCtr="0">
            <a:spAutoFit/>
          </a:bodyPr>
          <a:lstStyle/>
          <a:p>
            <a:pPr marL="7938" marR="0" lvl="1" indent="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  <a:tabLst/>
              <a:defRPr/>
            </a:pPr>
            <a:endParaRPr kumimoji="0" sz="13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7938" marR="0" lvl="1" indent="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Beneficios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9144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Ahorro en tiempo: </a:t>
            </a: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20 minutos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33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endParaRPr kumimoji="0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Población beneficiada: </a:t>
            </a: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1,254,336 habitantes de los municipios de Monterrey y San Pedro Garza García.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33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endParaRPr kumimoji="0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Empleos directos: </a:t>
            </a: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113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Indirectos: </a:t>
            </a: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453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7239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Arial"/>
              <a:buNone/>
              <a:tabLst/>
              <a:defRPr/>
            </a:pP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452668" y="615241"/>
            <a:ext cx="5522064" cy="116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58750" rIns="108000" bIns="58750" anchor="t" anchorCtr="0">
            <a:spAutoFit/>
          </a:bodyPr>
          <a:lstStyle/>
          <a:p>
            <a:pPr marL="104775" marR="0" lvl="1" indent="-104775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Montserrat"/>
              <a:buNone/>
              <a:tabLst/>
              <a:defRPr/>
            </a:pPr>
            <a:r>
              <a:rPr kumimoji="0" lang="es-MX" sz="13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Características de la obra: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  <a:tabLst/>
              <a:defRPr/>
            </a:pP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Construcción de una gaza a desnivel de 400 m, que consta de 9 claros con una sección de 8 m para alojar un carril con sobre anchos para vuelta derecha que permita el flujo continuo de la Avenida Vasconcelos Poniente y Avenida Lázaro Cárdenas Oriente.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139" name="Google Shape;139;p8"/>
          <p:cNvGraphicFramePr/>
          <p:nvPr/>
        </p:nvGraphicFramePr>
        <p:xfrm>
          <a:off x="2051922" y="4035517"/>
          <a:ext cx="2638425" cy="860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Global (%)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físico: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100 %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financiero: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100 %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0" name="Google Shape;140;p8"/>
          <p:cNvGraphicFramePr/>
          <p:nvPr/>
        </p:nvGraphicFramePr>
        <p:xfrm>
          <a:off x="1246164" y="4971978"/>
          <a:ext cx="4370275" cy="1721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5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Elementos TELAS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Técnica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(Proyecto Ejecutivo)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Económica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(Registro UI-SHCP)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12096390014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(Calendario Concluido)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Legal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(Derecho de Vía)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Histórico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Ambiental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Social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1" name="Google Shape;141;p8"/>
          <p:cNvGraphicFramePr/>
          <p:nvPr/>
        </p:nvGraphicFramePr>
        <p:xfrm>
          <a:off x="1201640" y="1884268"/>
          <a:ext cx="4266650" cy="20805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0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PERIODO DE EJECUCIÓN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INICIO: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MAY-2017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TÉRMINO: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DIC-201</a:t>
                      </a:r>
                      <a:r>
                        <a:rPr lang="es-MX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MONTO Y META TOTAL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114.6 MDP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Gaza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EJERCICIO FISCAL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ASIGNACIÓN            (mdp)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META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(km - estructura)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Hasta 2022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114.6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Gaza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PEF 2023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Posterior a 2023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2" name="Google Shape;142;p8"/>
          <p:cNvGrpSpPr/>
          <p:nvPr/>
        </p:nvGrpSpPr>
        <p:grpSpPr>
          <a:xfrm>
            <a:off x="6617616" y="899861"/>
            <a:ext cx="5288437" cy="3264635"/>
            <a:chOff x="4861560" y="1053859"/>
            <a:chExt cx="4074019" cy="3064935"/>
          </a:xfrm>
        </p:grpSpPr>
        <p:pic>
          <p:nvPicPr>
            <p:cNvPr id="143" name="Google Shape;143;p8"/>
            <p:cNvPicPr preferRelativeResize="0"/>
            <p:nvPr/>
          </p:nvPicPr>
          <p:blipFill rotWithShape="1">
            <a:blip r:embed="rId3">
              <a:alphaModFix/>
            </a:blip>
            <a:srcRect r="7401"/>
            <a:stretch/>
          </p:blipFill>
          <p:spPr>
            <a:xfrm>
              <a:off x="4861560" y="1053859"/>
              <a:ext cx="4074019" cy="3064935"/>
            </a:xfrm>
            <a:prstGeom prst="rect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44" name="Google Shape;144;p8"/>
            <p:cNvSpPr/>
            <p:nvPr/>
          </p:nvSpPr>
          <p:spPr>
            <a:xfrm>
              <a:off x="6426995" y="2624137"/>
              <a:ext cx="1109662" cy="250032"/>
            </a:xfrm>
            <a:custGeom>
              <a:avLst/>
              <a:gdLst/>
              <a:ahLst/>
              <a:cxnLst/>
              <a:rect l="l" t="t" r="r" b="b"/>
              <a:pathLst>
                <a:path w="1181100" h="343577" extrusionOk="0">
                  <a:moveTo>
                    <a:pt x="0" y="86402"/>
                  </a:moveTo>
                  <a:cubicBezTo>
                    <a:pt x="242093" y="29252"/>
                    <a:pt x="484187" y="-27897"/>
                    <a:pt x="681037" y="14965"/>
                  </a:cubicBezTo>
                  <a:cubicBezTo>
                    <a:pt x="877887" y="57827"/>
                    <a:pt x="1029493" y="200702"/>
                    <a:pt x="1181100" y="343577"/>
                  </a:cubicBez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5" name="Google Shape;14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4227" y="3476355"/>
            <a:ext cx="1150040" cy="67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3334</TotalTime>
  <Words>169</Words>
  <Application>Microsoft Office PowerPoint</Application>
  <PresentationFormat>Panorámica</PresentationFormat>
  <Paragraphs>50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Montserrat SemiBold</vt:lpstr>
      <vt:lpstr>Montserrat</vt:lpstr>
      <vt:lpstr>Noto Sans Symbols</vt:lpstr>
      <vt:lpstr>Arial</vt:lpstr>
      <vt:lpstr>Calibri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217</cp:revision>
  <cp:lastPrinted>2023-02-10T01:53:16Z</cp:lastPrinted>
  <dcterms:created xsi:type="dcterms:W3CDTF">2018-12-04T03:27:02Z</dcterms:created>
  <dcterms:modified xsi:type="dcterms:W3CDTF">2023-05-23T19:07:59Z</dcterms:modified>
</cp:coreProperties>
</file>